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7" r:id="rId8"/>
    <p:sldId id="260" r:id="rId9"/>
    <p:sldId id="261" r:id="rId10"/>
    <p:sldId id="262" r:id="rId11"/>
    <p:sldId id="263" r:id="rId12"/>
    <p:sldId id="270" r:id="rId13"/>
    <p:sldId id="271" r:id="rId14"/>
    <p:sldId id="272" r:id="rId15"/>
    <p:sldId id="275" r:id="rId16"/>
    <p:sldId id="273" r:id="rId17"/>
    <p:sldId id="277" r:id="rId18"/>
    <p:sldId id="276" r:id="rId19"/>
    <p:sldId id="283" r:id="rId20"/>
    <p:sldId id="278" r:id="rId21"/>
    <p:sldId id="279" r:id="rId22"/>
    <p:sldId id="280" r:id="rId23"/>
    <p:sldId id="281" r:id="rId24"/>
    <p:sldId id="282" r:id="rId25"/>
    <p:sldId id="284" r:id="rId26"/>
    <p:sldId id="288" r:id="rId27"/>
    <p:sldId id="285" r:id="rId28"/>
    <p:sldId id="264" r:id="rId29"/>
    <p:sldId id="274" r:id="rId30"/>
    <p:sldId id="286" r:id="rId31"/>
    <p:sldId id="287" r:id="rId32"/>
    <p:sldId id="265" r:id="rId33"/>
    <p:sldId id="289" r:id="rId34"/>
    <p:sldId id="290" r:id="rId35"/>
    <p:sldId id="292" r:id="rId36"/>
    <p:sldId id="291" r:id="rId37"/>
    <p:sldId id="26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234"/>
    <a:srgbClr val="663300"/>
    <a:srgbClr val="990000"/>
    <a:srgbClr val="FFFF66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dir="in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b2b46226-067d-421e-8146-fb77f80c15df/view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c6ceb902-cdc1-4db0-b2dc-2aac45557dba/view/" TargetMode="External"/><Relationship Id="rId2" Type="http://schemas.openxmlformats.org/officeDocument/2006/relationships/hyperlink" Target="http://school-collection.edu.ru/catalog/res/0f4866c4-0f22-44b8-aba6-7661b8cb774f/view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2cc394fb-3777-471e-bd6b-363460f3bc3c/view/" TargetMode="External"/><Relationship Id="rId2" Type="http://schemas.openxmlformats.org/officeDocument/2006/relationships/hyperlink" Target="http://school-collection.edu.ru/catalog/res/29e5e110-b8e8-4469-afa7-ed17c3a37815/vie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collection.edu.ru/catalog/res/1173f0c9-9d5d-4f3f-bf3c-10106e46b357/view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2505f80c-2068-42b5-813f-ca35de9e5b95/view/" TargetMode="External"/><Relationship Id="rId2" Type="http://schemas.openxmlformats.org/officeDocument/2006/relationships/hyperlink" Target="http://school-collection.edu.ru/catalog/res/990d51e9-2283-4008-9ad0-853e31f058ce/vi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-collection.edu.ru/catalog/res/033bdaa0-2000-4f71-8605-02a32a47bf35/view/" TargetMode="External"/><Relationship Id="rId5" Type="http://schemas.openxmlformats.org/officeDocument/2006/relationships/hyperlink" Target="http://school-collection.edu.ru/catalog/res/aebafa45-8041-44f5-8517-733d8fdb3538/view/" TargetMode="External"/><Relationship Id="rId4" Type="http://schemas.openxmlformats.org/officeDocument/2006/relationships/hyperlink" Target="http://school-collection.edu.ru/catalog/res/0d3e60a1-66e6-4127-abfe-47cec2dd134e/view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search.page?phrase=%D0%B2%D0%BE%D0%B9%D0%BD%D0%B0+1812+%D0%B3%D0%BE%D0%B4%D0%B0,+%D0%91%D0%BE%D1%80%D0%BE%D0%B4%D0%B8%D0%BD%D0%BE,+%D0%9D%D0%B0%D0%BF%D0%BE%D0%BB%D0%B5%D0%BE%D0%BD,+%D0%9A%D1%83%D1%82%D1%83%D0%B7%D0%BE%D0%B2,+%D0%9C%D0%BE%D1%81%D0%BA%D0%B2%D0%B0" TargetMode="External"/><Relationship Id="rId2" Type="http://schemas.openxmlformats.org/officeDocument/2006/relationships/hyperlink" Target="http://school-collection.edu.ru/catalog/res/dd4a3459-f147-48ba-a313-5b4eb69158c9/vie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cior.edu.ru/card/12419/otechestvennaya-voyna-1812-goda.html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" TargetMode="External"/><Relationship Id="rId3" Type="http://schemas.openxmlformats.org/officeDocument/2006/relationships/hyperlink" Target="http://www.hermitagemuseum.org/" TargetMode="External"/><Relationship Id="rId7" Type="http://schemas.openxmlformats.org/officeDocument/2006/relationships/hyperlink" Target="http://lesson-history.narod.ru/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kontaktecenter.ru/" TargetMode="External"/><Relationship Id="rId5" Type="http://schemas.openxmlformats.org/officeDocument/2006/relationships/hyperlink" Target="http://www.borodino.ru/" TargetMode="External"/><Relationship Id="rId4" Type="http://schemas.openxmlformats.org/officeDocument/2006/relationships/hyperlink" Target="http://www.home-edu.ru/" TargetMode="External"/><Relationship Id="rId9" Type="http://schemas.openxmlformats.org/officeDocument/2006/relationships/hyperlink" Target="http://traditio.ru/wik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229600" cy="212885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/>
                <a:latin typeface="a_AlgeriusBlw" pitchFamily="82" charset="-52"/>
              </a:rPr>
              <a:t>Отечественная война </a:t>
            </a:r>
            <a:br>
              <a:rPr lang="ru-RU" sz="3200" dirty="0" smtClean="0">
                <a:solidFill>
                  <a:srgbClr val="FFFF00"/>
                </a:solidFill>
                <a:effectLst/>
                <a:latin typeface="a_AlgeriusBlw" pitchFamily="82" charset="-52"/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  <a:latin typeface="a_AlgeriusBlw" pitchFamily="82" charset="-52"/>
              </a:rPr>
              <a:t>1812 года </a:t>
            </a:r>
            <a:br>
              <a:rPr lang="ru-RU" sz="3200" dirty="0" smtClean="0">
                <a:solidFill>
                  <a:srgbClr val="FFFF00"/>
                </a:solidFill>
                <a:effectLst/>
                <a:latin typeface="a_AlgeriusBlw" pitchFamily="82" charset="-52"/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  <a:latin typeface="a_AlgeriusBlw" pitchFamily="82" charset="-52"/>
              </a:rPr>
              <a:t>в истории, литературе, искусстве</a:t>
            </a:r>
            <a:endParaRPr lang="ru-RU" sz="32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929198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800" b="1" dirty="0" err="1" smtClean="0">
                <a:latin typeface="+mj-lt"/>
              </a:rPr>
              <a:t>Курякина</a:t>
            </a:r>
            <a:r>
              <a:rPr lang="ru-RU" sz="1800" b="1" dirty="0" smtClean="0">
                <a:latin typeface="+mj-lt"/>
              </a:rPr>
              <a:t> Галина Федоровна</a:t>
            </a:r>
          </a:p>
          <a:p>
            <a:pPr algn="r"/>
            <a:r>
              <a:rPr lang="ru-RU" sz="1800" b="1" dirty="0" smtClean="0">
                <a:latin typeface="+mj-lt"/>
              </a:rPr>
              <a:t>учитель истории.</a:t>
            </a:r>
          </a:p>
          <a:p>
            <a:pPr algn="r"/>
            <a:r>
              <a:rPr lang="ru-RU" sz="1800" b="1" dirty="0" err="1" smtClean="0">
                <a:latin typeface="+mj-lt"/>
              </a:rPr>
              <a:t>Чеснокова</a:t>
            </a:r>
            <a:r>
              <a:rPr lang="ru-RU" sz="1800" b="1" dirty="0" smtClean="0">
                <a:latin typeface="+mj-lt"/>
              </a:rPr>
              <a:t> Надежда Георгиевна</a:t>
            </a:r>
          </a:p>
          <a:p>
            <a:pPr algn="r"/>
            <a:r>
              <a:rPr lang="ru-RU" sz="1800" b="1" dirty="0" smtClean="0">
                <a:latin typeface="+mj-lt"/>
              </a:rPr>
              <a:t>учитель литературы</a:t>
            </a:r>
          </a:p>
          <a:p>
            <a:pPr algn="r"/>
            <a:r>
              <a:rPr lang="ru-RU" sz="1800" b="1" dirty="0" smtClean="0">
                <a:latin typeface="+mj-lt"/>
              </a:rPr>
              <a:t>МОУ «СОШ с. </a:t>
            </a:r>
            <a:r>
              <a:rPr lang="ru-RU" sz="1800" b="1" dirty="0" err="1" smtClean="0">
                <a:latin typeface="+mj-lt"/>
              </a:rPr>
              <a:t>Теликовка</a:t>
            </a:r>
            <a:r>
              <a:rPr lang="ru-RU" sz="1800" b="1" dirty="0" smtClean="0">
                <a:latin typeface="+mj-lt"/>
              </a:rPr>
              <a:t> </a:t>
            </a:r>
          </a:p>
          <a:p>
            <a:pPr algn="r"/>
            <a:r>
              <a:rPr lang="ru-RU" sz="1800" b="1" dirty="0" smtClean="0">
                <a:latin typeface="+mj-lt"/>
              </a:rPr>
              <a:t>Духовницкого района Саратовской области»</a:t>
            </a:r>
            <a:endParaRPr lang="ru-RU" sz="18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0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Интегрированный урок 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  <a:t>истории и литературы в 10 классе</a:t>
            </a:r>
            <a:b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4829180" cy="8683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</a:rPr>
              <a:t>«Приказ армиям»</a:t>
            </a: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357166"/>
            <a:ext cx="2381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388" y="3643314"/>
            <a:ext cx="2462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Александр Семенович </a:t>
            </a:r>
          </a:p>
          <a:p>
            <a:pPr algn="ctr"/>
            <a:r>
              <a:rPr lang="ru-RU" b="1" i="1" dirty="0" smtClean="0"/>
              <a:t>Шишков</a:t>
            </a:r>
            <a:endParaRPr lang="ru-RU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00034" y="1923012"/>
            <a:ext cx="5357850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entury Schoolbook" pitchFamily="18" charset="0"/>
                <a:ea typeface="Calibri" pitchFamily="34" charset="0"/>
                <a:cs typeface="Calibri" pitchFamily="34" charset="0"/>
              </a:rPr>
              <a:t>«Не нужно мне напоминать вождям,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entury Schoolbook" pitchFamily="18" charset="0"/>
                <a:ea typeface="Calibri" pitchFamily="34" charset="0"/>
                <a:cs typeface="Calibri" pitchFamily="34" charset="0"/>
              </a:rPr>
              <a:t>полководцам и воинам нашим об их долге храбрости.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entury Schoolbook" pitchFamily="18" charset="0"/>
                <a:ea typeface="Calibri" pitchFamily="34" charset="0"/>
                <a:cs typeface="Calibri" pitchFamily="34" charset="0"/>
              </a:rPr>
              <a:t>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663300"/>
                </a:solidFill>
                <a:effectLst/>
                <a:latin typeface="Century Schoolbook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entury Schoolbook" pitchFamily="18" charset="0"/>
                <a:ea typeface="Calibri" pitchFamily="34" charset="0"/>
                <a:cs typeface="Calibri" pitchFamily="34" charset="0"/>
              </a:rPr>
              <a:t>них издревле течет громкая победами кровь славян.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entury Schoolbook" pitchFamily="18" charset="0"/>
                <a:ea typeface="Calibri" pitchFamily="34" charset="0"/>
                <a:cs typeface="Calibri" pitchFamily="34" charset="0"/>
              </a:rPr>
              <a:t>Воины!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entury Schoolbook" pitchFamily="18" charset="0"/>
                <a:ea typeface="Calibri" pitchFamily="34" charset="0"/>
                <a:cs typeface="Calibri" pitchFamily="34" charset="0"/>
              </a:rPr>
              <a:t>Вы защищаете веру, отечество, свободу.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entury Schoolbook" pitchFamily="18" charset="0"/>
                <a:ea typeface="Calibri" pitchFamily="34" charset="0"/>
                <a:cs typeface="Calibri" pitchFamily="34" charset="0"/>
              </a:rPr>
              <a:t> Я с вами.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entury Schoolbook" pitchFamily="18" charset="0"/>
                <a:ea typeface="Calibri" pitchFamily="34" charset="0"/>
                <a:cs typeface="Calibri" pitchFamily="34" charset="0"/>
              </a:rPr>
              <a:t>На зачинающего бог!»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211669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ЦОР: </a:t>
            </a:r>
            <a:r>
              <a:rPr lang="ru-RU" i="1" dirty="0" smtClean="0"/>
              <a:t>Благословение ополченца 1812 года   (N 211039)</a:t>
            </a:r>
            <a:r>
              <a:rPr lang="en-US" i="1" dirty="0" smtClean="0"/>
              <a:t> </a:t>
            </a:r>
            <a:r>
              <a:rPr lang="en-US" i="1" dirty="0" smtClean="0">
                <a:hlinkClick r:id="rId3"/>
              </a:rPr>
              <a:t>http://school-collection.edu.ru/catalog/res/b2b46226-067d-421e-8146-fb77f80c15df/view/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4829180" cy="7969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effectLst/>
                <a:latin typeface="Arial Black" pitchFamily="34" charset="0"/>
              </a:rPr>
              <a:t>Цель урока:</a:t>
            </a:r>
            <a:endParaRPr lang="ru-RU" sz="3200" dirty="0"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723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>
              <a:buNone/>
            </a:pPr>
            <a:r>
              <a:rPr lang="ru-RU" sz="4000" b="1" dirty="0" smtClean="0">
                <a:latin typeface="Ariston" pitchFamily="66" charset="0"/>
              </a:rPr>
              <a:t>Определить характер войны 1812 года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14480" y="2714620"/>
            <a:ext cx="585791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Проблемный вопрос:</a:t>
            </a:r>
            <a:endParaRPr lang="ru-RU" sz="2800" b="1" dirty="0">
              <a:latin typeface="+mj-lt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1538" y="3500438"/>
            <a:ext cx="7072362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одной из работ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Крапченко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о романе «Война и мир» сказано,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что Л.Н. Толстой описал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столкновение Наполеона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 русским народом.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Можно ли доказать справедливость этого утверждения?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/>
                <a:latin typeface="BenguiatGothicCTT" pitchFamily="2" charset="0"/>
              </a:rPr>
              <a:t>Причины Отечественной войны 1812 г.:</a:t>
            </a:r>
            <a:endParaRPr lang="ru-RU" sz="3600" dirty="0">
              <a:solidFill>
                <a:srgbClr val="C00000"/>
              </a:solidFill>
              <a:effectLst/>
              <a:latin typeface="BenguiatGothic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6643734" cy="4709160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континентальная блокада Англии и ее последствия для России;</a:t>
            </a:r>
          </a:p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тревога Александра I по поводу безостановочной экспансии Франции;</a:t>
            </a:r>
          </a:p>
          <a:p>
            <a:r>
              <a:rPr lang="ru-RU" sz="3600" dirty="0" smtClean="0">
                <a:latin typeface="Calibri" pitchFamily="34" charset="0"/>
                <a:cs typeface="Calibri" pitchFamily="34" charset="0"/>
              </a:rPr>
              <a:t>польский вопрос.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6186502" cy="10715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/>
                <a:latin typeface="BenguiatGothicCTT" pitchFamily="2" charset="0"/>
                <a:cs typeface="Calibri" pitchFamily="34" charset="0"/>
              </a:rPr>
              <a:t>Характеристика планов сторон </a:t>
            </a:r>
            <a:br>
              <a:rPr lang="ru-RU" sz="3200" dirty="0" smtClean="0">
                <a:solidFill>
                  <a:srgbClr val="FFFF00"/>
                </a:solidFill>
                <a:effectLst/>
                <a:latin typeface="BenguiatGothicCTT" pitchFamily="2" charset="0"/>
                <a:cs typeface="Calibri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  <a:latin typeface="BenguiatGothicCTT" pitchFamily="2" charset="0"/>
                <a:cs typeface="Calibri" pitchFamily="34" charset="0"/>
              </a:rPr>
              <a:t>в начале войны</a:t>
            </a:r>
            <a:endParaRPr lang="ru-RU" sz="3200" dirty="0">
              <a:solidFill>
                <a:srgbClr val="FFFF00"/>
              </a:solidFill>
              <a:effectLst/>
              <a:latin typeface="BenguiatGothicCTT" pitchFamily="2" charset="0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14422"/>
          <a:ext cx="8358246" cy="537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5243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  <a:endParaRPr lang="ru-RU" dirty="0"/>
                    </a:p>
                  </a:txBody>
                  <a:tcPr/>
                </a:tc>
              </a:tr>
              <a:tr h="4007988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Вклиниться между 1-й и 2-й русскими армиями и, не допустив их соединения, разгромить поодиночке в генеральных сражениях как можно ближе к границе.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План к началу войны не был окончательно разработан. Предполагалось задержать армию Наполеона силами 1-й армии (главнокомандующий - М. Б. Барклай де Толли), опиравшими­ся на укрепленные позиции на берегу реки Дрисса (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Дрисский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лагерь), и ударить во фланг силами 2-й армии (главнокомандующий - П. И. Багратион).</a:t>
                      </a:r>
                      <a:endParaRPr lang="ru-RU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643734" cy="1142984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/>
                <a:latin typeface="Arial Black" pitchFamily="34" charset="0"/>
              </a:rPr>
              <a:t>Хронология событий Отечественной войны </a:t>
            </a:r>
            <a:br>
              <a:rPr lang="ru-RU" sz="2800" dirty="0" smtClean="0">
                <a:effectLst/>
                <a:latin typeface="Arial Black" pitchFamily="34" charset="0"/>
              </a:rPr>
            </a:br>
            <a:r>
              <a:rPr lang="ru-RU" sz="2800" dirty="0" smtClean="0">
                <a:effectLst/>
                <a:latin typeface="Arial Black" pitchFamily="34" charset="0"/>
              </a:rPr>
              <a:t>1812 года:</a:t>
            </a:r>
            <a:endParaRPr lang="ru-RU" sz="2800" dirty="0"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12 июня 1812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г.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- начало Отечественной войны.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 августа 1812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- сражение под Смоленском.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8(20) августа 1812 г</a:t>
            </a:r>
            <a:r>
              <a:rPr lang="ru-RU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– назначение М. И. Кутузова главнокомандующим русской армии.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26 августа 1812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- Бородинское сражение.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 сентября 1812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г.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- совет в д. Фили.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 сентября 1812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г.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- вступление Наполеона в Москву.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12 октября 1812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- сражение под Малоярославцем.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14-16 ноября 1812 г</a:t>
            </a:r>
            <a:r>
              <a:rPr lang="ru-RU" b="1" i="1" dirty="0" smtClean="0"/>
              <a:t>.</a:t>
            </a:r>
            <a:r>
              <a:rPr lang="ru-RU" dirty="0" smtClean="0"/>
              <a:t> - сражение у р. Березина.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14 декабря 1812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 -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изгнание остатков французских войск из России.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25 декабря 1812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- манифест Александра I об окончании Отечественной войны.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257940" cy="85725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/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i="1" dirty="0" smtClean="0">
                <a:solidFill>
                  <a:srgbClr val="FFC000"/>
                </a:solidFill>
              </a:rPr>
              <a:t>Задания-вопросы: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1146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Сделать вывод: какую тактику ведения войны предпринимает Наполеон и русские армии?</a:t>
            </a:r>
          </a:p>
          <a:p>
            <a:pPr lvl="0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Дать оценку стратегии ведения войны, избранной М. Барклаем де Толли.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/>
              </a:rPr>
              <a:t>Начальный период </a:t>
            </a:r>
            <a:br>
              <a:rPr lang="ru-RU" sz="2800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Отечественной войны 1812 года</a:t>
            </a:r>
            <a:endParaRPr lang="ru-RU" sz="2800" dirty="0">
              <a:effectLst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email"/>
          <a:srcRect t="1783" b="2551"/>
          <a:stretch>
            <a:fillRect/>
          </a:stretch>
        </p:blipFill>
        <p:spPr bwMode="auto">
          <a:xfrm>
            <a:off x="285720" y="1357298"/>
            <a:ext cx="85725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186634" cy="10001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Понятийный аппарат: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Флеши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- полевое земляное укрепление в форме тупого угла.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Редут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сомкнутое прямоугольное, многоугольное полевое укрепление, подготовленное для круговой обороны, с наружным рвом и земляной насыпью на наружной стороне окопа.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Батарея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артиллерийское подразделение из нескольких орудий, а также позиция, которую занимает такое подразделение.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14282" y="0"/>
            <a:ext cx="8929718" cy="676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6834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Решаем задачи: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4292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В одной из работ </a:t>
            </a:r>
            <a:r>
              <a:rPr lang="ru-RU" sz="2400" b="1" dirty="0" err="1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Крапченко</a:t>
            </a:r>
            <a:r>
              <a:rPr lang="ru-RU" sz="2400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 о романе </a:t>
            </a:r>
            <a:r>
              <a:rPr lang="ru-RU" sz="24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«Война и мир» </a:t>
            </a:r>
            <a:r>
              <a:rPr lang="ru-RU" sz="2400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сказано, что </a:t>
            </a:r>
            <a:r>
              <a:rPr lang="ru-RU" sz="24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Л.Н. Толстой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описал столкновение Наполеона с русским народом.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Можно ли доказать справедливость этого утверждения?</a:t>
            </a:r>
          </a:p>
          <a:p>
            <a:pPr lvl="0" algn="ctr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Как Л.Н. Толстому удалось показать: в канун Бородинского сражения было очевидно, что всем народом навалиться хотят?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Сохранилась ли историческая правда в романе Л.Н. Толстого «Война и мир»?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Кто, на ваш взгляд, победил в этом сражении? 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 Какую оценку итогам Бородинского сражения дает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М. И. Кутузов? </a:t>
            </a:r>
          </a:p>
          <a:p>
            <a:pPr lvl="0" algn="ctr">
              <a:buFont typeface="Wingdings" pitchFamily="2" charset="2"/>
              <a:buChar char="q"/>
            </a:pPr>
            <a:endParaRPr lang="ru-RU" sz="2400" dirty="0" smtClean="0">
              <a:solidFill>
                <a:srgbClr val="445234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 typeface="Wingdings" pitchFamily="2" charset="2"/>
              <a:buChar char="q"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8575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83582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«…Любви к Отечеству</a:t>
            </a:r>
          </a:p>
          <a:p>
            <a:pPr algn="ctr">
              <a:buNone/>
            </a:pP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Сильна над сердцем власть!»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7" y="4857760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ndara" pitchFamily="34" charset="0"/>
              </a:rPr>
              <a:t> </a:t>
            </a:r>
            <a:r>
              <a:rPr lang="ru-RU" sz="2800" b="1" dirty="0" smtClean="0">
                <a:latin typeface="Candara" pitchFamily="34" charset="0"/>
              </a:rPr>
              <a:t>В.М. Крюковский</a:t>
            </a:r>
            <a:endParaRPr lang="ru-RU" sz="28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+mj-lt"/>
              <a:cs typeface="Calibri" pitchFamily="34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Calibri" pitchFamily="34" charset="0"/>
              </a:rPr>
              <a:t>Сравнить характеристики двух полководцев по роману Л.Н. Толстого «Война  и мир».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Calibri" pitchFamily="34" charset="0"/>
              </a:rPr>
              <a:t>Вписать в таблицу цитаты из текста, характеризующие Кутузова М.И. и Наполеона Бонапарта во время Бородинского сражения.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428604"/>
            <a:ext cx="585791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Задание: </a:t>
            </a:r>
            <a:endParaRPr lang="ru-RU" sz="3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49662"/>
          <a:ext cx="9144000" cy="636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75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Наполеон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Кутузов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000452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Наполеон отдавал приказы, которые или не были исполнены, или же не были исполнены.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  <a:p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Автор о Наполеоне. Том 3 часть 2 глава 38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Не мог понимать он ни добра, ни красоты, ни истины, ни значения своих поступков.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Он воображал себе, что по его воле произошла война с Россией, и ужас совершившегося не поражал его душу.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Он предназначенный провидением на печальную, не свободную роль </a:t>
                      </a:r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Палача народов,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уверял себя, что цель его поступков была благо народов и что он мог руководить судьбами миллионов</a:t>
                      </a:r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Смысл его слов сообщался повсюду, потому что то, что сказал Кутузов, вытекало не из хитрых соображений, а чувство, которое лежало в душе главнокомандующего, как же как и в </a:t>
                      </a:r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душе каждого русского человека.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Он не делал ни каких распоряжений, а только соглашался или не соглашался на то, что предлагали ему.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Долголетним военным опытом Кутузов знал, что руководить сотнями тысяч человек, борющихся с смертью, нельзя одному человеку, … что решает исход сражения неуловимая сила, называемая </a:t>
                      </a:r>
                      <a:r>
                        <a:rPr kumimoji="0" lang="ru-RU" sz="1400" i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духом армии.</a:t>
                      </a: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Очень скромен, не кичится своими подвигами. Добрый, простой русский человек, как и все солдаты.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68191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Вывод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1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Толстой развенчивает культ Наполеона, исходя из оценки его действий с позиций христианской морали: «Нет величия там, где нет красоты, добра и правды»</a:t>
                      </a:r>
                    </a:p>
                    <a:p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Кутузов – выразитель народного духа и нравственной силы армии.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Кутузов был связан с народом тесными духовными узами, и в этом была его сила как полководца.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Задание-вопрос: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804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/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lvl="0"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Совпадает ли историческая и художественная трактовка </a:t>
            </a:r>
          </a:p>
          <a:p>
            <a:pPr lvl="0"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  образа М.И. Кутузова?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4500594" cy="586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000108"/>
            <a:ext cx="441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6586526" cy="8461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663300"/>
                </a:solidFill>
                <a:effectLst/>
              </a:rPr>
              <a:t/>
            </a:r>
            <a:br>
              <a:rPr lang="ru-RU" i="1" dirty="0" smtClean="0">
                <a:solidFill>
                  <a:srgbClr val="663300"/>
                </a:solidFill>
                <a:effectLst/>
              </a:rPr>
            </a:br>
            <a:r>
              <a:rPr lang="ru-RU" i="1" dirty="0" smtClean="0">
                <a:solidFill>
                  <a:srgbClr val="663300"/>
                </a:solidFill>
                <a:effectLst/>
              </a:rPr>
              <a:t>Задание:</a:t>
            </a:r>
            <a:r>
              <a:rPr lang="ru-RU" dirty="0" smtClean="0">
                <a:solidFill>
                  <a:srgbClr val="663300"/>
                </a:solidFill>
                <a:effectLst/>
              </a:rPr>
              <a:t/>
            </a:r>
            <a:br>
              <a:rPr lang="ru-RU" dirty="0" smtClean="0">
                <a:solidFill>
                  <a:srgbClr val="663300"/>
                </a:solidFill>
                <a:effectLst/>
              </a:rPr>
            </a:br>
            <a:endParaRPr lang="ru-RU" dirty="0">
              <a:solidFill>
                <a:srgbClr val="6633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30003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>
              <a:buNone/>
            </a:pPr>
            <a:r>
              <a:rPr lang="ru-RU" b="1" dirty="0" smtClean="0"/>
              <a:t>    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  <a:latin typeface="Arial Narrow" pitchFamily="34" charset="0"/>
              </a:rPr>
              <a:t>Как объяснить слова Л.Н. Толстого, что «Бородино» М.Ю. Лермонтова – зерно, из которого вырос роман «Война и мир»?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  <a:latin typeface="Arial Narrow" pitchFamily="34" charset="0"/>
              </a:rPr>
              <a:t>Актуально ли это стихотворение в наши дни?</a:t>
            </a:r>
            <a:endParaRPr lang="ru-RU" dirty="0" smtClean="0">
              <a:solidFill>
                <a:srgbClr val="663300"/>
              </a:solidFill>
              <a:latin typeface="Arial Narrow" pitchFamily="34" charset="0"/>
            </a:endParaRPr>
          </a:p>
          <a:p>
            <a:pPr lvl="0" algn="ctr">
              <a:buNone/>
            </a:pPr>
            <a:endParaRPr lang="ru-RU" dirty="0" smtClean="0">
              <a:solidFill>
                <a:srgbClr val="663300"/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000108"/>
            <a:ext cx="5614998" cy="85725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Дискуссия: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70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663300"/>
                </a:solidFill>
                <a:latin typeface="Arial Narrow" pitchFamily="34" charset="0"/>
              </a:rPr>
              <a:t>* Легко ли было М.И. Кутузову принять решение об оставлении Москвы?</a:t>
            </a:r>
          </a:p>
          <a:p>
            <a:pPr lvl="0">
              <a:buNone/>
            </a:pPr>
            <a:r>
              <a:rPr lang="ru-RU" dirty="0" smtClean="0">
                <a:solidFill>
                  <a:srgbClr val="663300"/>
                </a:solidFill>
                <a:latin typeface="Arial Narrow" pitchFamily="34" charset="0"/>
              </a:rPr>
              <a:t>* Созвучен ли эпизод «Совет в Филях» картине А. </a:t>
            </a:r>
            <a:r>
              <a:rPr lang="ru-RU" dirty="0" err="1" smtClean="0">
                <a:solidFill>
                  <a:srgbClr val="663300"/>
                </a:solidFill>
                <a:latin typeface="Arial Narrow" pitchFamily="34" charset="0"/>
              </a:rPr>
              <a:t>Кишенко</a:t>
            </a:r>
            <a:r>
              <a:rPr lang="ru-RU" dirty="0" smtClean="0">
                <a:solidFill>
                  <a:srgbClr val="663300"/>
                </a:solidFill>
                <a:latin typeface="Arial Narrow" pitchFamily="34" charset="0"/>
              </a:rPr>
              <a:t> «Совет в Филях»?</a:t>
            </a:r>
          </a:p>
          <a:p>
            <a:pPr algn="ctr">
              <a:buNone/>
            </a:pPr>
            <a:r>
              <a:rPr lang="ru-RU" dirty="0" smtClean="0">
                <a:solidFill>
                  <a:srgbClr val="663300"/>
                </a:solidFill>
                <a:latin typeface="Arial Narrow" pitchFamily="34" charset="0"/>
              </a:rPr>
              <a:t>* </a:t>
            </a:r>
            <a:r>
              <a:rPr lang="ru-RU" i="1" dirty="0" smtClean="0">
                <a:solidFill>
                  <a:srgbClr val="663300"/>
                </a:solidFill>
                <a:latin typeface="Arial Narrow" pitchFamily="34" charset="0"/>
              </a:rPr>
              <a:t>Прочитайте документ </a:t>
            </a:r>
            <a:r>
              <a:rPr lang="ru-RU" sz="2000" dirty="0" smtClean="0">
                <a:solidFill>
                  <a:srgbClr val="663300"/>
                </a:solidFill>
                <a:latin typeface="Arial Narrow" pitchFamily="34" charset="0"/>
              </a:rPr>
              <a:t>«Из «Записок» А. П. Ермолова о совещании в Филях1 сентября 1812</a:t>
            </a:r>
            <a:r>
              <a:rPr lang="ru-RU" sz="2000" i="1" dirty="0" smtClean="0">
                <a:solidFill>
                  <a:srgbClr val="663300"/>
                </a:solidFill>
                <a:latin typeface="Arial Narrow" pitchFamily="34" charset="0"/>
              </a:rPr>
              <a:t> г.</a:t>
            </a:r>
            <a:r>
              <a:rPr lang="ru-RU" sz="2000" dirty="0" smtClean="0">
                <a:solidFill>
                  <a:srgbClr val="663300"/>
                </a:solidFill>
                <a:latin typeface="Arial Narrow" pitchFamily="34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663300"/>
                </a:solidFill>
                <a:latin typeface="Arial Narrow" pitchFamily="34" charset="0"/>
              </a:rPr>
              <a:t>Выскажите свое отношение к решению М. И. Кутузова оставить Москву.</a:t>
            </a:r>
          </a:p>
          <a:p>
            <a:pPr algn="ctr">
              <a:buFont typeface="Wingdings" pitchFamily="2" charset="2"/>
              <a:buChar char="§"/>
            </a:pPr>
            <a:endParaRPr lang="ru-RU" dirty="0" smtClean="0">
              <a:solidFill>
                <a:srgbClr val="663300"/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57158" y="0"/>
            <a:ext cx="83067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ЦОР: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Военный совет в Филях в 1812 году (N 109630) </a:t>
            </a:r>
            <a:r>
              <a:rPr lang="en-US" sz="1200" b="1" dirty="0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http://school-collection.edu.ru/catalog/res/0f4866c4-0f22-44b8-aba6-7661b8cb774f/view/</a:t>
            </a:r>
            <a:endParaRPr lang="ru-RU" sz="12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ЦОР: </a:t>
            </a:r>
            <a:r>
              <a:rPr lang="ru-RU" sz="1200" b="1" dirty="0" smtClean="0"/>
              <a:t>Военный совет в Филях в 1812 году (описание и история создания) (N 109856)</a:t>
            </a:r>
            <a:r>
              <a:rPr lang="en-US" sz="1200" b="1" dirty="0" smtClean="0"/>
              <a:t> </a:t>
            </a:r>
            <a:r>
              <a:rPr lang="en-US" sz="1200" b="1" dirty="0" smtClean="0">
                <a:hlinkClick r:id="rId3"/>
              </a:rPr>
              <a:t>http://school-collection.edu.ru/catalog/res/c6ceb902-cdc1-4db0-b2dc-2aac45557dba/view/</a:t>
            </a:r>
            <a:endParaRPr lang="ru-RU" sz="1200" b="1" dirty="0" smtClean="0">
              <a:latin typeface="Arial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4214842" cy="571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643602" cy="50720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Arial Narrow" pitchFamily="34" charset="0"/>
              </a:rPr>
              <a:t>Почему Наполеон придавал столь огромное значение взятию Москвы?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Arial Narrow" pitchFamily="34" charset="0"/>
              </a:rPr>
              <a:t>Что более всего усугубляет положение «великой армии» в Москве?</a:t>
            </a:r>
            <a:r>
              <a:rPr lang="ru-RU" b="1" i="1" dirty="0" smtClean="0">
                <a:solidFill>
                  <a:srgbClr val="663300"/>
                </a:solidFill>
                <a:latin typeface="Arial Narrow" pitchFamily="34" charset="0"/>
              </a:rPr>
              <a:t> </a:t>
            </a:r>
            <a:endParaRPr lang="ru-RU" b="1" dirty="0" smtClean="0">
              <a:solidFill>
                <a:srgbClr val="663300"/>
              </a:solidFill>
              <a:latin typeface="Arial Narrow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ru-RU" b="1" dirty="0" smtClean="0">
                <a:solidFill>
                  <a:srgbClr val="663300"/>
                </a:solidFill>
                <a:latin typeface="Arial Narrow" pitchFamily="34" charset="0"/>
                <a:ea typeface="Times New Roman" pitchFamily="18" charset="0"/>
                <a:cs typeface="Calibri" pitchFamily="34" charset="0"/>
              </a:rPr>
              <a:t>Чем созвучны картина «Наполеон в горящей Москве» с литературными источниками?</a:t>
            </a:r>
            <a:endParaRPr lang="ru-RU" sz="4000" dirty="0" smtClean="0">
              <a:solidFill>
                <a:srgbClr val="663300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rgbClr val="663300"/>
                </a:solidFill>
                <a:latin typeface="Arial Narrow" pitchFamily="34" charset="0"/>
              </a:rPr>
              <a:t>Почему Наполеон настойчиво предлагал Александру </a:t>
            </a:r>
            <a:r>
              <a:rPr lang="en-US" b="1" dirty="0" smtClean="0">
                <a:solidFill>
                  <a:srgbClr val="663300"/>
                </a:solidFill>
                <a:latin typeface="Arial Narrow" pitchFamily="34" charset="0"/>
              </a:rPr>
              <a:t>I</a:t>
            </a:r>
            <a:r>
              <a:rPr lang="ru-RU" b="1" dirty="0" smtClean="0">
                <a:solidFill>
                  <a:srgbClr val="663300"/>
                </a:solidFill>
                <a:latin typeface="Arial Narrow" pitchFamily="34" charset="0"/>
              </a:rPr>
              <a:t> начать переговоры о мире? Почему Александр I отказался?</a:t>
            </a:r>
            <a:r>
              <a:rPr lang="ru-RU" dirty="0" smtClean="0">
                <a:solidFill>
                  <a:srgbClr val="663300"/>
                </a:solidFill>
                <a:latin typeface="Arial Narrow" pitchFamily="34" charset="0"/>
              </a:rPr>
              <a:t> </a:t>
            </a:r>
            <a:endParaRPr lang="ru-RU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26894"/>
            <a:ext cx="857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r>
              <a:rPr lang="ru-RU" sz="14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ЦОР: 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Наполеон в горящей Москве (N 200723)</a:t>
            </a:r>
            <a:r>
              <a:rPr lang="en-US" sz="1400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http://school-collection.edu.ru/catalog/res/29e5e110-b8e8-4469-afa7-ed17c3a37815/view/</a:t>
            </a:r>
            <a:endParaRPr lang="ru-RU" sz="1400" i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ЦОР: Воспоминания французов о войне 1812 года (N 191602)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3"/>
              </a:rPr>
              <a:t>http://school-collection.edu.ru/catalog/res/2cc394fb-3777-471e-bd6b-363460f3bc3c/view/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714356"/>
            <a:ext cx="32147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186106" cy="10001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Понятийный аппарат: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596" y="1428736"/>
            <a:ext cx="4143404" cy="37862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Народное ополчение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– 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военное форми­рование, создаваемое в помощь действующей армии на добровольных началах.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20988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28728" y="2214554"/>
            <a:ext cx="30718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ТОЛСТОЙ Федор Петрович.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Народное ополчение 1812 года.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1816. Медальон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4686"/>
            <a:ext cx="4857752" cy="338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72066" y="5500702"/>
            <a:ext cx="33575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Calibri" pitchFamily="34" charset="0"/>
                <a:cs typeface="Calibri" pitchFamily="34" charset="0"/>
              </a:rPr>
              <a:t>"М.И. Кутузов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Calibri" pitchFamily="34" charset="0"/>
                <a:cs typeface="Calibri" pitchFamily="34" charset="0"/>
              </a:rPr>
              <a:t>начальник Санкт-Петербургского ополчения».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Герасимов Сергей Васильевич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58259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663300"/>
                </a:solidFill>
                <a:effectLst/>
              </a:rPr>
              <a:t>Дискуссия:</a:t>
            </a:r>
            <a:endParaRPr lang="ru-RU" sz="2800" dirty="0">
              <a:solidFill>
                <a:srgbClr val="663300"/>
              </a:solidFill>
              <a:effectLst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290"/>
            <a:ext cx="3714776" cy="300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429000"/>
            <a:ext cx="2667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3071802" y="5000636"/>
            <a:ext cx="300223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Денис Васильевич Давыдов</a:t>
            </a:r>
          </a:p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Джорджа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Доу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Военная галерея Зимнего Дворца, </a:t>
            </a:r>
          </a:p>
          <a:p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Государственный Эрмитаж</a:t>
            </a:r>
          </a:p>
          <a:p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(Санкт-Петербург)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071902" y="1071546"/>
            <a:ext cx="5072098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Дайте оценку роли партизанского движения в ходе войны 1812 г.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С кем сравнивает Л.Н. Толстой русских и французов после Бородинского сражения?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Как Л. Н. Толстой относится к такому ведению войны?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Какова по мнению Л.Н. Толстого роль партизан?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78347" y="6110595"/>
            <a:ext cx="63656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ЦОР: "Портрет, созданный здесь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Мясоедовым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очень похож..." 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121357)</a:t>
            </a: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http://school-collection.edu.ru/catalog/res/1173f0c9-9d5d-4f3f-bf3c-10106e46b357/view/</a:t>
            </a:r>
            <a:endParaRPr lang="ru-RU" sz="12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/>
              </a:rPr>
              <a:t>Отступление армии Наполеона</a:t>
            </a:r>
            <a:endParaRPr lang="ru-RU" sz="2800" dirty="0">
              <a:effectLst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357694"/>
            <a:ext cx="3000396" cy="2286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Русь. </a:t>
            </a:r>
            <a:br>
              <a:rPr lang="ru-RU" dirty="0" smtClean="0"/>
            </a:br>
            <a:r>
              <a:rPr lang="ru-RU" dirty="0" err="1" smtClean="0"/>
              <a:t>Русичи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Россия.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3406" cy="348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8412" y="428604"/>
            <a:ext cx="442558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3643314"/>
            <a:ext cx="51820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42852"/>
            <a:ext cx="5114932" cy="7969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445234"/>
                </a:solidFill>
                <a:effectLst/>
                <a:latin typeface="Annabelle" pitchFamily="66" charset="0"/>
              </a:rPr>
              <a:t>Тема «милосердия»</a:t>
            </a:r>
            <a:endParaRPr lang="ru-RU" dirty="0">
              <a:solidFill>
                <a:srgbClr val="445234"/>
              </a:solidFill>
              <a:effectLst/>
              <a:latin typeface="Annabelle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3214710" cy="278605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Задание: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     Объясните, почему М.И. Кутузов после сражения под Малоярославцем не хотел давать новых крупных сражений.</a:t>
            </a:r>
            <a:endParaRPr lang="ru-RU" sz="2400" dirty="0" smtClean="0">
              <a:solidFill>
                <a:srgbClr val="445234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214422"/>
            <a:ext cx="5321970" cy="22159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                        Словарная работа. </a:t>
            </a:r>
          </a:p>
          <a:p>
            <a:r>
              <a:rPr lang="ru-RU" sz="20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Милосердие</a:t>
            </a:r>
            <a:r>
              <a:rPr lang="ru-RU" sz="2000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 – готовность помочь кому-нибудь</a:t>
            </a:r>
          </a:p>
          <a:p>
            <a:r>
              <a:rPr lang="ru-RU" sz="2000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 или простить кого-нибудь из сострадания, </a:t>
            </a:r>
          </a:p>
          <a:p>
            <a:r>
              <a:rPr lang="ru-RU" sz="2000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человеколюбия. </a:t>
            </a:r>
          </a:p>
          <a:p>
            <a:r>
              <a:rPr lang="ru-RU" sz="20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Сострадани</a:t>
            </a:r>
            <a:r>
              <a:rPr lang="ru-RU" sz="2000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е – жалость, сочувствие,</a:t>
            </a:r>
          </a:p>
          <a:p>
            <a:r>
              <a:rPr lang="ru-RU" sz="2000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 вызываемые чьими-то несчастиями, горем. </a:t>
            </a:r>
          </a:p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571876"/>
            <a:ext cx="47863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286348" y="4776439"/>
            <a:ext cx="3286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Генерал А.Ж.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Дельзон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сражении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за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Малоярославец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12/24 октября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1812 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А.Ю. Аверьянов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6900882" cy="47091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i="1" dirty="0" smtClean="0">
                <a:solidFill>
                  <a:srgbClr val="445234"/>
                </a:solidFill>
                <a:latin typeface="Century Schoolbook" pitchFamily="18" charset="0"/>
                <a:cs typeface="Calibri" pitchFamily="34" charset="0"/>
              </a:rPr>
              <a:t>Дискуссия:</a:t>
            </a:r>
            <a:endParaRPr lang="ru-RU" dirty="0" smtClean="0">
              <a:solidFill>
                <a:srgbClr val="445234"/>
              </a:solidFill>
              <a:latin typeface="Century Schoolbook" pitchFamily="18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Как вы понимаете чувство милосердия?</a:t>
            </a:r>
            <a:endParaRPr lang="ru-RU" dirty="0" smtClean="0">
              <a:solidFill>
                <a:srgbClr val="445234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Нужно ли нам быть милосердными?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Как тема милосердия к врагу раскрывается в романе Л.Н. Толстого «Война и мир»?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Познакомимся с одним из очерков Глинки «Последнее уничтожение на Бородинском поле». Какая проблема раскрывается в очерке? Как относится автор к погребению павших врагов?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Почему Глинка называет Марию Тучкову единственным представителем любви?</a:t>
            </a:r>
            <a:endParaRPr lang="ru-RU" dirty="0" smtClean="0">
              <a:solidFill>
                <a:srgbClr val="445234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387317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445234"/>
                </a:solidFill>
                <a:latin typeface="Annabelle" pitchFamily="66" charset="0"/>
              </a:rPr>
              <a:t>Тема «милосердия»</a:t>
            </a:r>
            <a:endParaRPr lang="ru-RU" sz="3200" b="1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-1"/>
            <a:ext cx="2071670" cy="276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504" y="500042"/>
            <a:ext cx="1993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Генерал А. А. Тучков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65136" y="4214818"/>
            <a:ext cx="237886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00430" y="6072206"/>
            <a:ext cx="3257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Игуменья Мария </a:t>
            </a:r>
          </a:p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(Тучкова Маргарита Михайловна )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95500"/>
            <a:ext cx="3200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32037" y="0"/>
            <a:ext cx="621196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Calibri" pitchFamily="34" charset="0"/>
                <a:cs typeface="Calibri" pitchFamily="34" charset="0"/>
              </a:rPr>
              <a:t>«М.М. Тучкова на Бородинском поле. Панихида по генералу А.А. Тучкову»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Художник Семён Кожин 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Храм Спаса Нерукотворного</a:t>
            </a:r>
          </a:p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Спасо-Бородинского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монастыря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357694"/>
            <a:ext cx="5643602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AstronCTT" pitchFamily="2" charset="0"/>
              </a:rPr>
              <a:t>В атмосфере войны, насилия, крови 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AstronCTT" pitchFamily="2" charset="0"/>
              </a:rPr>
              <a:t>не ожесточись русская душа</a:t>
            </a:r>
            <a:endParaRPr lang="ru-RU" sz="2800" dirty="0">
              <a:solidFill>
                <a:srgbClr val="663300"/>
              </a:solidFill>
              <a:latin typeface="AstronCTT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0"/>
            <a:ext cx="41148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445234"/>
                </a:solidFill>
                <a:effectLst/>
                <a:latin typeface="Century Schoolbook" pitchFamily="18" charset="0"/>
              </a:rPr>
              <a:t>Историческое значение </a:t>
            </a:r>
            <a:br>
              <a:rPr lang="ru-RU" sz="2400" dirty="0" smtClean="0">
                <a:solidFill>
                  <a:srgbClr val="445234"/>
                </a:solidFill>
                <a:effectLst/>
                <a:latin typeface="Century Schoolbook" pitchFamily="18" charset="0"/>
              </a:rPr>
            </a:br>
            <a:r>
              <a:rPr lang="ru-RU" sz="2400" dirty="0" smtClean="0">
                <a:solidFill>
                  <a:srgbClr val="445234"/>
                </a:solidFill>
                <a:effectLst/>
                <a:latin typeface="Century Schoolbook" pitchFamily="18" charset="0"/>
              </a:rPr>
              <a:t>войны 1812 года</a:t>
            </a:r>
            <a:endParaRPr lang="ru-RU" sz="2400" dirty="0">
              <a:solidFill>
                <a:srgbClr val="445234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86190"/>
            <a:ext cx="5000628" cy="292895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9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«В продолжение героического 1812 года русские снискали славу чистую, неоспоримую – </a:t>
            </a:r>
          </a:p>
          <a:p>
            <a:pPr algn="ctr">
              <a:buNone/>
            </a:pPr>
            <a:r>
              <a:rPr lang="ru-RU" sz="2900" b="1" i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славу народа</a:t>
            </a:r>
            <a:r>
              <a:rPr lang="ru-RU" sz="29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pPr algn="ctr">
              <a:buNone/>
            </a:pPr>
            <a:r>
              <a:rPr lang="ru-RU" sz="29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обладающего редкостным </a:t>
            </a:r>
          </a:p>
          <a:p>
            <a:pPr algn="ctr">
              <a:buNone/>
            </a:pPr>
            <a:r>
              <a:rPr lang="ru-RU" sz="29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общественным духом, </a:t>
            </a:r>
          </a:p>
          <a:p>
            <a:pPr algn="ctr">
              <a:buNone/>
            </a:pPr>
            <a:r>
              <a:rPr lang="ru-RU" sz="29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безграничным самоотвержением,</a:t>
            </a:r>
          </a:p>
          <a:p>
            <a:pPr algn="ctr">
              <a:buNone/>
            </a:pPr>
            <a:r>
              <a:rPr lang="ru-RU" sz="29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 неколебимой преданностью...»</a:t>
            </a:r>
          </a:p>
          <a:p>
            <a:pPr>
              <a:buNone/>
            </a:pPr>
            <a:r>
              <a:rPr lang="ru-RU" sz="1800" dirty="0" smtClean="0">
                <a:solidFill>
                  <a:srgbClr val="445234"/>
                </a:solidFill>
                <a:latin typeface="+mj-lt"/>
              </a:rPr>
              <a:t>                                                                       </a:t>
            </a:r>
            <a:r>
              <a:rPr lang="ru-RU" sz="2000" dirty="0" err="1" smtClean="0">
                <a:solidFill>
                  <a:srgbClr val="445234"/>
                </a:solidFill>
                <a:latin typeface="+mj-lt"/>
              </a:rPr>
              <a:t>Жозеф</a:t>
            </a:r>
            <a:r>
              <a:rPr lang="ru-RU" sz="2000" dirty="0" smtClean="0">
                <a:solidFill>
                  <a:srgbClr val="445234"/>
                </a:solidFill>
                <a:latin typeface="+mj-lt"/>
              </a:rPr>
              <a:t> де </a:t>
            </a:r>
            <a:r>
              <a:rPr lang="ru-RU" sz="2000" dirty="0" err="1" smtClean="0">
                <a:solidFill>
                  <a:srgbClr val="445234"/>
                </a:solidFill>
                <a:latin typeface="+mj-lt"/>
              </a:rPr>
              <a:t>Местр</a:t>
            </a:r>
            <a:r>
              <a:rPr lang="ru-RU" sz="2000" dirty="0" smtClean="0">
                <a:solidFill>
                  <a:srgbClr val="445234"/>
                </a:solidFill>
                <a:latin typeface="+mj-lt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643406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В самом названии</a:t>
            </a:r>
            <a:r>
              <a:rPr lang="ru-RU" sz="24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Отечественная война 1812 </a:t>
            </a:r>
            <a:r>
              <a:rPr lang="ru-RU" sz="2400" b="1" i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года</a:t>
            </a:r>
            <a:r>
              <a:rPr lang="ru-RU" sz="2400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 подчеркивается ее общественный, </a:t>
            </a:r>
          </a:p>
          <a:p>
            <a:pPr algn="ctr"/>
            <a:r>
              <a:rPr lang="ru-RU" sz="2400" b="1" dirty="0" smtClean="0">
                <a:solidFill>
                  <a:srgbClr val="445234"/>
                </a:solidFill>
                <a:latin typeface="Calibri" pitchFamily="34" charset="0"/>
                <a:cs typeface="Calibri" pitchFamily="34" charset="0"/>
              </a:rPr>
              <a:t>народный характер. </a:t>
            </a:r>
            <a:endParaRPr lang="ru-RU" sz="2400" b="1" dirty="0">
              <a:solidFill>
                <a:srgbClr val="445234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256"/>
            <a:ext cx="9144000" cy="672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5972188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663300"/>
                </a:solidFill>
                <a:effectLst/>
                <a:latin typeface="Bookman Old Style" pitchFamily="18" charset="0"/>
              </a:rPr>
              <a:t>Народный характер </a:t>
            </a:r>
            <a:br>
              <a:rPr lang="ru-RU" sz="2800" dirty="0" smtClean="0">
                <a:solidFill>
                  <a:srgbClr val="663300"/>
                </a:solidFill>
                <a:effectLst/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663300"/>
                </a:solidFill>
                <a:effectLst/>
                <a:latin typeface="Bookman Old Style" pitchFamily="18" charset="0"/>
              </a:rPr>
              <a:t>Отечественной войны 1812 года </a:t>
            </a:r>
            <a:endParaRPr lang="ru-RU" sz="2800" dirty="0">
              <a:solidFill>
                <a:srgbClr val="6633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00306"/>
            <a:ext cx="8229600" cy="397194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Народ – </a:t>
            </a:r>
            <a:r>
              <a:rPr lang="ru-RU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воплощение нравственных идеалов.</a:t>
            </a:r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Война – </a:t>
            </a:r>
            <a:r>
              <a:rPr lang="ru-RU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проверка глубины патриотизма и силы духа.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Движущая сила истории - </a:t>
            </a:r>
            <a:r>
              <a:rPr lang="ru-RU" b="1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народ.</a:t>
            </a:r>
            <a:endParaRPr lang="ru-RU" dirty="0" smtClean="0">
              <a:solidFill>
                <a:srgbClr val="663300"/>
              </a:solidFill>
              <a:latin typeface="Candara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Только</a:t>
            </a:r>
            <a:r>
              <a:rPr lang="ru-RU" b="1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 личность, близкая к народу, </a:t>
            </a:r>
            <a:r>
              <a:rPr lang="ru-RU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может влиять на события.</a:t>
            </a:r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Человек, Народ, История – </a:t>
            </a:r>
            <a:r>
              <a:rPr lang="ru-RU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толстовские мерки мира.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445234"/>
                </a:solidFill>
                <a:effectLst/>
                <a:latin typeface="Century Schoolbook" pitchFamily="18" charset="0"/>
              </a:rPr>
              <a:t>Отечественная война 1812 года </a:t>
            </a:r>
            <a:br>
              <a:rPr lang="ru-RU" sz="3200" dirty="0" smtClean="0">
                <a:solidFill>
                  <a:srgbClr val="445234"/>
                </a:solidFill>
                <a:effectLst/>
                <a:latin typeface="Century Schoolbook" pitchFamily="18" charset="0"/>
              </a:rPr>
            </a:br>
            <a:r>
              <a:rPr lang="ru-RU" sz="3200" dirty="0" smtClean="0">
                <a:solidFill>
                  <a:srgbClr val="445234"/>
                </a:solidFill>
                <a:effectLst/>
                <a:latin typeface="Century Schoolbook" pitchFamily="18" charset="0"/>
              </a:rPr>
              <a:t>в архитектуре</a:t>
            </a:r>
            <a:endParaRPr lang="ru-RU" sz="3200" dirty="0">
              <a:solidFill>
                <a:srgbClr val="445234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Казанский собор, Санкт-Петербург (N 157442)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http://school-collection.edu.ru/catalog/res/990d51e9-2283-4008-9ad0-853e31f058ce/view/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Нарвские триумфальные ворота, Санкт-Петербург (N 157444)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http://school-collection.edu.ru/catalog/res/2505f80c-2068-42b5-813f-ca35de9e5b95/view/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Арка Главного штаба, Санкт-Петербург (N 157239)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4"/>
              </a:rPr>
              <a:t>http://school-collection.edu.ru/catalog/res/0d3e60a1-66e6-4127-abfe-47cec2dd134e/view/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Александровская колонна, Санкт-Петербург. Общий вид (N 157449)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5"/>
              </a:rPr>
              <a:t>http://school-collection.edu.ru/catalog/res/aebafa45-8041-44f5-8517-733d8fdb3538/view/</a:t>
            </a:r>
            <a:endParaRPr lang="ru-RU" sz="2000" u="sng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Панорама Москвы с храмом Христа Спасителя (N 200669)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6"/>
              </a:rPr>
              <a:t>http://school-collection.edu.ru/catalog/res/033bdaa0-2000-4f71-8605-02a32a47bf35/view/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4471990" cy="57150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445234"/>
                </a:solidFill>
                <a:effectLst/>
              </a:rPr>
              <a:t>Закрепление знаний</a:t>
            </a:r>
            <a:endParaRPr lang="ru-RU" sz="2800" dirty="0">
              <a:solidFill>
                <a:srgbClr val="44523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3"/>
            <a:ext cx="9001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ЦОР: Интерактивное задание "Отечественная война 1812 года" (N 168256) </a:t>
            </a:r>
            <a:r>
              <a:rPr lang="en-US" dirty="0" smtClean="0">
                <a:hlinkClick r:id="rId2"/>
              </a:rPr>
              <a:t>http://school-collection.edu.ru/catalog/res/dd4a3459-f147-48ba-a313-5b4eb69158c9/view/</a:t>
            </a:r>
            <a:endParaRPr lang="ru-RU" dirty="0" smtClean="0"/>
          </a:p>
          <a:p>
            <a:r>
              <a:rPr lang="ru-RU" b="1" dirty="0" smtClean="0"/>
              <a:t>ФЦИОР:</a:t>
            </a:r>
            <a:r>
              <a:rPr lang="ru-RU" dirty="0" smtClean="0"/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Отечественная война 1812 года </a:t>
            </a:r>
            <a:r>
              <a:rPr lang="ru-RU" b="1" dirty="0" smtClean="0"/>
              <a:t>(</a:t>
            </a:r>
            <a:r>
              <a:rPr lang="ru-RU" dirty="0" smtClean="0"/>
              <a:t>Модуль направлен на закрепление знаний о военных действиях русской армии в войне 1812 г. Ключевые слова: </a:t>
            </a:r>
            <a:r>
              <a:rPr lang="ru-RU" u="sng" dirty="0" smtClean="0">
                <a:hlinkClick r:id="rId3" tooltip="Найти ресурсы с фразой"/>
              </a:rPr>
              <a:t>война 1812 года, Бородино, Наполеон, Кутузов, Москва</a:t>
            </a:r>
            <a:r>
              <a:rPr lang="ru-RU" dirty="0" smtClean="0"/>
              <a:t>) </a:t>
            </a:r>
            <a:r>
              <a:rPr lang="ru-RU" u="sng" dirty="0" smtClean="0">
                <a:hlinkClick r:id="rId4"/>
              </a:rPr>
              <a:t>http://fcior.edu.ru/card/12419/otechestvennaya-voyna-1812-goda.html</a:t>
            </a:r>
            <a:r>
              <a:rPr lang="ru-RU" u="sng" dirty="0" smtClean="0"/>
              <a:t> </a:t>
            </a:r>
            <a:r>
              <a:rPr lang="en-US" dirty="0" smtClean="0"/>
              <a:t>rgpu_h1kl05t07_p_126_v1-U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8596" y="2928934"/>
            <a:ext cx="8358246" cy="36009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                                   </a:t>
            </a:r>
            <a:r>
              <a:rPr lang="ru-RU" sz="2400" dirty="0" smtClean="0">
                <a:solidFill>
                  <a:srgbClr val="663300"/>
                </a:solidFill>
                <a:latin typeface="Candara" pitchFamily="34" charset="0"/>
                <a:cs typeface="Calibri" pitchFamily="34" charset="0"/>
              </a:rPr>
              <a:t>Домашнее задание: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 Перечислите решения Венского конгресса. Дайте им оценку.</a:t>
            </a:r>
            <a:endParaRPr lang="ru-RU" sz="2400" dirty="0" smtClean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 Определите роль России в международных отношениях после победы над Наполеоном.</a:t>
            </a:r>
            <a:endParaRPr lang="ru-RU" sz="2400" dirty="0" smtClean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 Вспомните отношение Л.Н. Толстого к войне. Почему   Л.Н. Толстой не изображает фактический конец войны на территории Западной Европы?</a:t>
            </a:r>
            <a:endParaRPr lang="ru-RU" sz="2400" dirty="0" smtClean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142852"/>
            <a:ext cx="2971792" cy="4397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effectLst/>
              </a:rPr>
              <a:t>Источники:</a:t>
            </a: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hlinkClick r:id="rId2"/>
              </a:rPr>
              <a:t>http://images.yandex.ru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http://www.hermitagemuseum.org/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4"/>
              </a:rPr>
              <a:t>http://www.home-edu.ru</a:t>
            </a:r>
            <a:r>
              <a:rPr lang="ru-RU" sz="2000" dirty="0" smtClean="0"/>
              <a:t> Отечественная война 1812 года в русской художественной литературе</a:t>
            </a:r>
          </a:p>
          <a:p>
            <a:pPr>
              <a:buNone/>
            </a:pPr>
            <a:r>
              <a:rPr lang="en-US" sz="2000" dirty="0" smtClean="0">
                <a:hlinkClick r:id="rId5"/>
              </a:rPr>
              <a:t>http://www.borodino.ru/</a:t>
            </a:r>
            <a:r>
              <a:rPr lang="ru-RU" sz="2000" dirty="0" smtClean="0"/>
              <a:t>Государственный Бородинский военно-исторический музей-заповедник</a:t>
            </a:r>
          </a:p>
          <a:p>
            <a:pPr>
              <a:buNone/>
            </a:pPr>
            <a:r>
              <a:rPr lang="en-US" sz="2000" dirty="0" err="1" smtClean="0"/>
              <a:t>slovopedia</a:t>
            </a:r>
            <a:r>
              <a:rPr lang="ru-RU" sz="2000" dirty="0" smtClean="0"/>
              <a:t>.</a:t>
            </a:r>
            <a:r>
              <a:rPr lang="en-US" sz="2000" dirty="0" smtClean="0"/>
              <a:t>com</a:t>
            </a:r>
            <a:r>
              <a:rPr lang="ru-RU" sz="2000" dirty="0" smtClean="0"/>
              <a:t>  – Толковый словарь русского языка С. Ожегов</a:t>
            </a:r>
          </a:p>
          <a:p>
            <a:pPr>
              <a:buNone/>
            </a:pPr>
            <a:r>
              <a:rPr lang="ru-RU" sz="2000" dirty="0" smtClean="0">
                <a:hlinkClick r:id="rId6"/>
              </a:rPr>
              <a:t>http://vkontaktecenter.ru</a:t>
            </a:r>
            <a:r>
              <a:rPr lang="ru-RU" sz="2000" dirty="0" smtClean="0"/>
              <a:t> Романс на стихи Дениса Давыдова из фильма "Эскадрон гусар летучих«</a:t>
            </a:r>
          </a:p>
          <a:p>
            <a:pPr>
              <a:buNone/>
            </a:pPr>
            <a:r>
              <a:rPr lang="ru-RU" sz="2000" u="sng" dirty="0" smtClean="0">
                <a:hlinkClick r:id="rId7"/>
              </a:rPr>
              <a:t>http://lesson-history.narod.ru/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>
                <a:hlinkClick r:id="rId8"/>
              </a:rPr>
              <a:t>http://dic.academic.ru/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>
                <a:hlinkClick r:id="rId9"/>
              </a:rPr>
              <a:t>http://traditio.ru/wiki/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27"/>
            <a:ext cx="3571900" cy="645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928670"/>
            <a:ext cx="3467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12025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572132" y="785794"/>
            <a:ext cx="3286116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3300"/>
                </a:solidFill>
              </a:rPr>
              <a:t>«Принять </a:t>
            </a:r>
          </a:p>
          <a:p>
            <a:pPr algn="ctr"/>
            <a:r>
              <a:rPr lang="ru-RU" sz="2800" b="1" i="1" dirty="0" smtClean="0">
                <a:solidFill>
                  <a:srgbClr val="663300"/>
                </a:solidFill>
              </a:rPr>
              <a:t>оружие и щит </a:t>
            </a:r>
          </a:p>
          <a:p>
            <a:pPr algn="ctr"/>
            <a:r>
              <a:rPr lang="ru-RU" sz="2800" b="1" i="1" dirty="0" smtClean="0">
                <a:solidFill>
                  <a:srgbClr val="663300"/>
                </a:solidFill>
              </a:rPr>
              <a:t>и охранить </a:t>
            </a:r>
          </a:p>
          <a:p>
            <a:pPr algn="ctr"/>
            <a:r>
              <a:rPr lang="ru-RU" sz="2800" b="1" i="1" dirty="0" smtClean="0">
                <a:solidFill>
                  <a:srgbClr val="663300"/>
                </a:solidFill>
              </a:rPr>
              <a:t>веру отцов»</a:t>
            </a:r>
            <a:endParaRPr lang="ru-RU" sz="2800" b="1" dirty="0">
              <a:solidFill>
                <a:srgbClr val="6633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434355"/>
            <a:ext cx="5072066" cy="342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4357718" cy="24288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445234"/>
                </a:solidFill>
                <a:effectLst/>
              </a:rPr>
              <a:t>«Принять оружие и щит и охранить веру отцов»</a:t>
            </a:r>
            <a:endParaRPr lang="ru-RU" sz="3600" dirty="0">
              <a:solidFill>
                <a:srgbClr val="44523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6182" y="0"/>
            <a:ext cx="423781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98839"/>
            <a:ext cx="5500694" cy="325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63470" y="3000372"/>
            <a:ext cx="588053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715009" cy="406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2786050" cy="320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1324" y="142852"/>
            <a:ext cx="286267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2428868"/>
            <a:ext cx="2524126" cy="302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1876"/>
            <a:ext cx="2714612" cy="308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81525" y="3500438"/>
            <a:ext cx="2662475" cy="307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500462" cy="314324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445234"/>
                </a:solidFill>
              </a:rPr>
              <a:t>«</a:t>
            </a:r>
            <a:r>
              <a:rPr lang="ru-RU" sz="2800" dirty="0" smtClean="0">
                <a:solidFill>
                  <a:srgbClr val="445234"/>
                </a:solidFill>
                <a:effectLst/>
                <a:latin typeface="Candara" pitchFamily="34" charset="0"/>
              </a:rPr>
              <a:t>Письма - больше, чем воспоминанья, на них запеклась кровь событий, это - само прошедшее, как оно было, задержанное и нетленное»</a:t>
            </a:r>
            <a:r>
              <a:rPr lang="ru-RU" sz="1800" dirty="0" smtClean="0">
                <a:solidFill>
                  <a:srgbClr val="445234"/>
                </a:solidFill>
                <a:effectLst/>
                <a:latin typeface="Candara" pitchFamily="34" charset="0"/>
              </a:rPr>
              <a:t/>
            </a:r>
            <a:br>
              <a:rPr lang="ru-RU" sz="1800" dirty="0" smtClean="0">
                <a:solidFill>
                  <a:srgbClr val="445234"/>
                </a:solidFill>
                <a:effectLst/>
                <a:latin typeface="Candara" pitchFamily="34" charset="0"/>
              </a:rPr>
            </a:br>
            <a:r>
              <a:rPr lang="ru-RU" sz="1800" dirty="0" smtClean="0">
                <a:solidFill>
                  <a:srgbClr val="445234"/>
                </a:solidFill>
              </a:rPr>
              <a:t> </a:t>
            </a:r>
            <a:r>
              <a:rPr lang="ru-RU" sz="1800" dirty="0" smtClean="0">
                <a:solidFill>
                  <a:srgbClr val="445234"/>
                </a:solidFill>
                <a:effectLst/>
              </a:rPr>
              <a:t>                                       А. И. Герцен</a:t>
            </a:r>
            <a:endParaRPr lang="ru-RU" sz="1800" dirty="0">
              <a:solidFill>
                <a:srgbClr val="445234"/>
              </a:solidFill>
              <a:effectLst/>
              <a:latin typeface="Candar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62750" y="0"/>
            <a:ext cx="2381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48500" y="3500438"/>
            <a:ext cx="2095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072298" y="6211669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/>
              <a:t>Пётр Яковлевич Чаадаев</a:t>
            </a:r>
            <a:endParaRPr lang="ru-RU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143504" y="0"/>
            <a:ext cx="20002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Фёдор Николаевич</a:t>
            </a:r>
            <a:r>
              <a:rPr lang="ru-RU" b="1" dirty="0" smtClean="0"/>
              <a:t> Глинка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4857760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Александр Александрович </a:t>
            </a:r>
            <a:r>
              <a:rPr lang="ru-RU" b="1" dirty="0" err="1" smtClean="0"/>
              <a:t>Шаховский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324754"/>
            <a:ext cx="2381251" cy="253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4191000"/>
            <a:ext cx="2095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143240" y="5934670"/>
            <a:ext cx="1643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Михаил Николаевич Загоскин</a:t>
            </a:r>
            <a:endParaRPr lang="ru-RU" b="1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1000108"/>
            <a:ext cx="2381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2714612" y="3714752"/>
            <a:ext cx="1773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/>
              <a:t>Константин Николаевич Батюшков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1022</TotalTime>
  <Words>1664</Words>
  <Application>Microsoft Office PowerPoint</Application>
  <PresentationFormat>Экран (4:3)</PresentationFormat>
  <Paragraphs>231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Отечественная война  1812 года  в истории, литературе, искусстве</vt:lpstr>
      <vt:lpstr>Слайд 2</vt:lpstr>
      <vt:lpstr>Русь.  Русичи.  Россия. </vt:lpstr>
      <vt:lpstr>Слайд 4</vt:lpstr>
      <vt:lpstr>Слайд 5</vt:lpstr>
      <vt:lpstr>«Принять оружие и щит и охранить веру отцов»</vt:lpstr>
      <vt:lpstr>Слайд 7</vt:lpstr>
      <vt:lpstr>Слайд 8</vt:lpstr>
      <vt:lpstr>«Письма - больше, чем воспоминанья, на них запеклась кровь событий, это - само прошедшее, как оно было, задержанное и нетленное»                                         А. И. Герцен</vt:lpstr>
      <vt:lpstr>«Приказ армиям»</vt:lpstr>
      <vt:lpstr>Цель урока:</vt:lpstr>
      <vt:lpstr>Причины Отечественной войны 1812 г.:</vt:lpstr>
      <vt:lpstr>Характеристика планов сторон  в начале войны</vt:lpstr>
      <vt:lpstr>Хронология событий Отечественной войны  1812 года:</vt:lpstr>
      <vt:lpstr> Задания-вопросы: </vt:lpstr>
      <vt:lpstr>Начальный период  Отечественной войны 1812 года</vt:lpstr>
      <vt:lpstr> Понятийный аппарат: </vt:lpstr>
      <vt:lpstr>Слайд 18</vt:lpstr>
      <vt:lpstr>Решаем задачи:</vt:lpstr>
      <vt:lpstr>Слайд 20</vt:lpstr>
      <vt:lpstr>Слайд 21</vt:lpstr>
      <vt:lpstr> Задание-вопрос: </vt:lpstr>
      <vt:lpstr>Слайд 23</vt:lpstr>
      <vt:lpstr> Задание: </vt:lpstr>
      <vt:lpstr> Дискуссия: </vt:lpstr>
      <vt:lpstr>Задание:</vt:lpstr>
      <vt:lpstr> Понятийный аппарат: </vt:lpstr>
      <vt:lpstr>Дискуссия:</vt:lpstr>
      <vt:lpstr>Отступление армии Наполеона</vt:lpstr>
      <vt:lpstr>Тема «милосердия»</vt:lpstr>
      <vt:lpstr>Слайд 31</vt:lpstr>
      <vt:lpstr>Слайд 32</vt:lpstr>
      <vt:lpstr>Историческое значение  войны 1812 года</vt:lpstr>
      <vt:lpstr>Народный характер  Отечественной войны 1812 года </vt:lpstr>
      <vt:lpstr>Отечественная война 1812 года  в архитектуре</vt:lpstr>
      <vt:lpstr>Закрепление знаний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 1812 года  в истории, литературе, искусстве</dc:title>
  <cp:lastModifiedBy>Admin</cp:lastModifiedBy>
  <cp:revision>109</cp:revision>
  <dcterms:modified xsi:type="dcterms:W3CDTF">2012-04-13T20:28:00Z</dcterms:modified>
</cp:coreProperties>
</file>